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1"/>
  </p:notesMasterIdLst>
  <p:sldIdLst>
    <p:sldId id="256" r:id="rId3"/>
    <p:sldId id="283" r:id="rId4"/>
    <p:sldId id="393" r:id="rId5"/>
    <p:sldId id="377" r:id="rId6"/>
    <p:sldId id="401" r:id="rId7"/>
    <p:sldId id="400" r:id="rId8"/>
    <p:sldId id="394" r:id="rId9"/>
    <p:sldId id="376" r:id="rId10"/>
    <p:sldId id="382" r:id="rId11"/>
    <p:sldId id="385" r:id="rId12"/>
    <p:sldId id="383" r:id="rId13"/>
    <p:sldId id="389" r:id="rId14"/>
    <p:sldId id="386" r:id="rId15"/>
    <p:sldId id="388" r:id="rId16"/>
    <p:sldId id="391" r:id="rId17"/>
    <p:sldId id="378" r:id="rId18"/>
    <p:sldId id="380" r:id="rId19"/>
    <p:sldId id="403" r:id="rId20"/>
    <p:sldId id="404" r:id="rId21"/>
    <p:sldId id="398" r:id="rId22"/>
    <p:sldId id="405" r:id="rId23"/>
    <p:sldId id="395" r:id="rId24"/>
    <p:sldId id="392" r:id="rId25"/>
    <p:sldId id="402" r:id="rId26"/>
    <p:sldId id="411" r:id="rId27"/>
    <p:sldId id="407" r:id="rId28"/>
    <p:sldId id="408" r:id="rId29"/>
    <p:sldId id="409" r:id="rId30"/>
    <p:sldId id="397" r:id="rId31"/>
    <p:sldId id="412" r:id="rId32"/>
    <p:sldId id="410" r:id="rId33"/>
    <p:sldId id="396" r:id="rId34"/>
    <p:sldId id="399" r:id="rId35"/>
    <p:sldId id="414" r:id="rId36"/>
    <p:sldId id="415" r:id="rId37"/>
    <p:sldId id="278" r:id="rId38"/>
    <p:sldId id="371" r:id="rId39"/>
    <p:sldId id="413" r:id="rId4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011" autoAdjust="0"/>
  </p:normalViewPr>
  <p:slideViewPr>
    <p:cSldViewPr snapToGrid="0" snapToObjects="1">
      <p:cViewPr varScale="1">
        <p:scale>
          <a:sx n="118" d="100"/>
          <a:sy n="118" d="100"/>
        </p:scale>
        <p:origin x="-504"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projects.spring.io/spring-clou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dirty="0" smtClean="0"/>
              <a:t>http://www.wired.com/wp-content/uploads/2014/06/</a:t>
            </a:r>
            <a:r>
              <a:rPr lang="en-US" dirty="0" err="1" smtClean="0"/>
              <a:t>google-cloud.jpg</a:t>
            </a:r>
            <a:endParaRPr lang="en-US" dirty="0" smtClean="0"/>
          </a:p>
          <a:p>
            <a:endParaRPr lang="en-US" dirty="0" smtClean="0"/>
          </a:p>
          <a:p>
            <a:r>
              <a:rPr lang="en-US" dirty="0" smtClean="0"/>
              <a:t>This is stuff we have tiles for</a:t>
            </a:r>
          </a:p>
          <a:p>
            <a:pPr defTabSz="923087">
              <a:spcBef>
                <a:spcPts val="1211"/>
              </a:spcBef>
              <a:defRPr/>
            </a:pPr>
            <a:r>
              <a:rPr lang="en-US" baseline="0" dirty="0" smtClean="0"/>
              <a:t>Ribbon and </a:t>
            </a:r>
            <a:r>
              <a:rPr lang="en-US" baseline="0" dirty="0" err="1" smtClean="0"/>
              <a:t>Hystrix</a:t>
            </a:r>
            <a:r>
              <a:rPr lang="en-US" baseline="0" dirty="0" smtClean="0"/>
              <a:t> are really client libraries – hence no tile.    </a:t>
            </a:r>
          </a:p>
          <a:p>
            <a:endParaRPr lang="en-US" dirty="0" smtClean="0"/>
          </a:p>
          <a:p>
            <a:endParaRPr lang="en-US" dirty="0" smtClean="0"/>
          </a:p>
          <a:p>
            <a:r>
              <a:rPr lang="en-US" dirty="0" smtClean="0"/>
              <a:t>This is what’s in</a:t>
            </a:r>
            <a:r>
              <a:rPr lang="en-US" baseline="0" dirty="0" smtClean="0"/>
              <a:t> the box for 1.0 – </a:t>
            </a:r>
          </a:p>
          <a:p>
            <a:r>
              <a:rPr lang="en-US" baseline="0" dirty="0" smtClean="0"/>
              <a:t>Service Registry:  Eureka (not any others, need something that “just works” for </a:t>
            </a:r>
            <a:r>
              <a:rPr lang="en-US" baseline="0" dirty="0" err="1" smtClean="0"/>
              <a:t>devs</a:t>
            </a:r>
            <a:endParaRPr lang="en-US" baseline="0" dirty="0" smtClean="0"/>
          </a:p>
          <a:p>
            <a:r>
              <a:rPr lang="en-US" baseline="0" dirty="0" smtClean="0"/>
              <a:t>Config Server – can use SVN, </a:t>
            </a:r>
            <a:r>
              <a:rPr lang="en-US" baseline="0" dirty="0" err="1" smtClean="0"/>
              <a:t>Git</a:t>
            </a:r>
            <a:endParaRPr lang="en-US" baseline="0" dirty="0" smtClean="0"/>
          </a:p>
          <a:p>
            <a:r>
              <a:rPr lang="en-US" baseline="0" dirty="0" smtClean="0"/>
              <a:t>Circuit Breaker – </a:t>
            </a:r>
            <a:r>
              <a:rPr lang="en-US" baseline="0" dirty="0" err="1" smtClean="0"/>
              <a:t>Hystrix</a:t>
            </a:r>
            <a:r>
              <a:rPr lang="en-US" baseline="0" dirty="0" smtClean="0"/>
              <a:t> Dashboard + turbine.  </a:t>
            </a:r>
            <a:endParaRPr lang="en-US" dirty="0" smtClean="0"/>
          </a:p>
        </p:txBody>
      </p:sp>
    </p:spTree>
    <p:extLst>
      <p:ext uri="{BB962C8B-B14F-4D97-AF65-F5344CB8AC3E}">
        <p14:creationId xmlns:p14="http://schemas.microsoft.com/office/powerpoint/2010/main" val="3249664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 id="2147483661" r:id="rId11"/>
    <p:sldLayoutId id="2147483662" r:id="rId12"/>
    <p:sldLayoutId id="2147483663" r:id="rId13"/>
    <p:sldLayoutId id="2147483681"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7.png"/><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jpeg"/><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Cloud Native Enterprise</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endParaRPr lang="en-US" sz="2800" dirty="0" smtClean="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a:t>
            </a:r>
            <a:r>
              <a:rPr lang="en-US" sz="3200" dirty="0" err="1" smtClean="0">
                <a:solidFill>
                  <a:srgbClr val="008881"/>
                </a:solidFill>
                <a:uFill>
                  <a:solidFill>
                    <a:srgbClr val="008881"/>
                  </a:solidFill>
                </a:uFill>
              </a:rPr>
              <a:t>Microservice</a:t>
            </a:r>
            <a:r>
              <a:rPr lang="en-US" sz="3200" dirty="0" smtClean="0">
                <a:solidFill>
                  <a:srgbClr val="008881"/>
                </a:solidFill>
                <a:uFill>
                  <a:solidFill>
                    <a:srgbClr val="008881"/>
                  </a:solidFill>
                </a:u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Anatomy of a Cloud Native Platform</a:t>
            </a: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724653" y="3371118"/>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a:solidFill>
                  <a:schemeClr val="accent1"/>
                </a:solidFill>
              </a:rPr>
              <a:t>1.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endParaRPr lang="en-US" sz="2000" dirty="0" smtClean="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a:t>
            </a:r>
            <a:r>
              <a:rPr lang="en-US" sz="1600" dirty="0">
                <a:solidFill>
                  <a:schemeClr val="tx2"/>
                </a:solidFill>
                <a:uFill>
                  <a:solidFill>
                    <a:srgbClr val="4D4D4D"/>
                  </a:solidFill>
                </a:uFill>
                <a:latin typeface="+mn-lt"/>
                <a:ea typeface="Avenir Next"/>
                <a:cs typeface="Avenir Next"/>
                <a:sym typeface="Avenir Next"/>
              </a:rPr>
              <a:t> </a:t>
            </a:r>
            <a:r>
              <a:rPr lang="en-US" sz="1600" dirty="0" smtClean="0">
                <a:solidFill>
                  <a:schemeClr val="tx2"/>
                </a:solidFill>
                <a:uFill>
                  <a:solidFill>
                    <a:srgbClr val="4D4D4D"/>
                  </a:solidFill>
                </a:uFill>
                <a:latin typeface="+mn-lt"/>
                <a:ea typeface="Avenir Next"/>
                <a:cs typeface="Avenir Next"/>
                <a:sym typeface="Avenir Next"/>
              </a:rPr>
              <a:t>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Integration</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Fault </a:t>
            </a:r>
            <a:r>
              <a:rPr lang="en-US" sz="1600" dirty="0" smtClean="0">
                <a:solidFill>
                  <a:schemeClr val="tx2"/>
                </a:solidFill>
                <a:uFill>
                  <a:solidFill>
                    <a:srgbClr val="4D4D4D"/>
                  </a:solidFill>
                </a:uFill>
                <a:latin typeface="+mn-lt"/>
                <a:ea typeface="Avenir Next"/>
                <a:cs typeface="Avenir Next"/>
                <a:sym typeface="Avenir Next"/>
              </a:rPr>
              <a:t>Tolerance</a:t>
            </a: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www.wired.com/wp-content/uploads/2014/06/googl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 y="-15261"/>
            <a:ext cx="9143878" cy="51587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netflix.github.io/images/Netflix-OS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366" y="-120471"/>
            <a:ext cx="3126093" cy="1049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vatars3.githubusercontent.com/u/8216893?v=3&amp;s=2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40" y="464313"/>
            <a:ext cx="1073187" cy="107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259" y="4137172"/>
            <a:ext cx="4632999" cy="1015663"/>
          </a:xfrm>
          <a:prstGeom prst="rect">
            <a:avLst/>
          </a:prstGeom>
          <a:solidFill>
            <a:schemeClr val="tx1">
              <a:lumMod val="75000"/>
            </a:schemeClr>
          </a:solidFill>
        </p:spPr>
        <p:txBody>
          <a:bodyPr wrap="none" rtlCol="0">
            <a:spAutoFit/>
          </a:bodyPr>
          <a:lstStyle/>
          <a:p>
            <a:r>
              <a:rPr lang="en-US" sz="6000" dirty="0" smtClean="0">
                <a:solidFill>
                  <a:schemeClr val="bg1"/>
                </a:solidFill>
              </a:rPr>
              <a:t>Spring Cloud</a:t>
            </a:r>
            <a:endParaRPr lang="en-US" sz="6000" dirty="0">
              <a:solidFill>
                <a:schemeClr val="bg1"/>
              </a:solidFill>
            </a:endParaRP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5198" y="416122"/>
            <a:ext cx="1169568" cy="1169568"/>
          </a:xfrm>
          <a:prstGeom prst="rect">
            <a:avLst/>
          </a:prstGeom>
        </p:spPr>
      </p:pic>
    </p:spTree>
    <p:extLst>
      <p:ext uri="{BB962C8B-B14F-4D97-AF65-F5344CB8AC3E}">
        <p14:creationId xmlns:p14="http://schemas.microsoft.com/office/powerpoint/2010/main" val="39033645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2298775" y="897653"/>
            <a:ext cx="4871027" cy="3541550"/>
          </a:xfrm>
          <a:prstGeom prst="rect">
            <a:avLst/>
          </a:prstGeom>
        </p:spPr>
      </p:pic>
      <p:pic>
        <p:nvPicPr>
          <p:cNvPr id="5" name="Picture 4"/>
          <p:cNvPicPr>
            <a:picLocks noChangeAspect="1"/>
          </p:cNvPicPr>
          <p:nvPr/>
        </p:nvPicPr>
        <p:blipFill>
          <a:blip r:embed="rId4"/>
          <a:stretch>
            <a:fillRect/>
          </a:stretch>
        </p:blipFill>
        <p:spPr>
          <a:xfrm>
            <a:off x="3673856" y="4151819"/>
            <a:ext cx="542020" cy="180673"/>
          </a:xfrm>
          <a:prstGeom prst="rect">
            <a:avLst/>
          </a:prstGeom>
        </p:spPr>
      </p:pic>
      <p:pic>
        <p:nvPicPr>
          <p:cNvPr id="7" name="Picture 6"/>
          <p:cNvPicPr>
            <a:picLocks noChangeAspect="1"/>
          </p:cNvPicPr>
          <p:nvPr/>
        </p:nvPicPr>
        <p:blipFill>
          <a:blip r:embed="rId5"/>
          <a:stretch>
            <a:fillRect/>
          </a:stretch>
        </p:blipFill>
        <p:spPr>
          <a:xfrm>
            <a:off x="4821626" y="3808636"/>
            <a:ext cx="813661" cy="813661"/>
          </a:xfrm>
          <a:prstGeom prst="rect">
            <a:avLst/>
          </a:prstGeom>
        </p:spPr>
      </p:pic>
      <p:pic>
        <p:nvPicPr>
          <p:cNvPr id="8" name="Picture 7"/>
          <p:cNvPicPr>
            <a:picLocks noChangeAspect="1"/>
          </p:cNvPicPr>
          <p:nvPr/>
        </p:nvPicPr>
        <p:blipFill>
          <a:blip r:embed="rId6"/>
          <a:stretch>
            <a:fillRect/>
          </a:stretch>
        </p:blipFill>
        <p:spPr>
          <a:xfrm>
            <a:off x="6330574" y="4066791"/>
            <a:ext cx="338436" cy="338436"/>
          </a:xfrm>
          <a:prstGeom prst="rect">
            <a:avLst/>
          </a:prstGeom>
        </p:spPr>
      </p:pic>
      <p:sp>
        <p:nvSpPr>
          <p:cNvPr id="3" name="TextBox 2"/>
          <p:cNvSpPr txBox="1"/>
          <p:nvPr/>
        </p:nvSpPr>
        <p:spPr>
          <a:xfrm>
            <a:off x="2386196" y="4140429"/>
            <a:ext cx="864596" cy="230832"/>
          </a:xfrm>
          <a:prstGeom prst="rect">
            <a:avLst/>
          </a:prstGeom>
          <a:noFill/>
        </p:spPr>
        <p:txBody>
          <a:bodyPr wrap="none" rtlCol="0">
            <a:spAutoFit/>
          </a:bodyPr>
          <a:lstStyle/>
          <a:p>
            <a:r>
              <a:rPr lang="en-US" sz="900" dirty="0" smtClean="0">
                <a:solidFill>
                  <a:srgbClr val="FFFFFF"/>
                </a:solidFill>
              </a:rPr>
              <a:t>Infrastructure</a:t>
            </a:r>
            <a:endParaRPr lang="en-US" dirty="0">
              <a:solidFill>
                <a:srgbClr val="FFFFFF"/>
              </a:solidFill>
            </a:endParaRPr>
          </a:p>
        </p:txBody>
      </p:sp>
    </p:spTree>
    <p:extLst>
      <p:ext uri="{BB962C8B-B14F-4D97-AF65-F5344CB8AC3E}">
        <p14:creationId xmlns:p14="http://schemas.microsoft.com/office/powerpoint/2010/main" val="4261862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158961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817154"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
        <p:nvSpPr>
          <p:cNvPr id="3" name="Shape 151"/>
          <p:cNvSpPr txBox="1">
            <a:spLocks/>
          </p:cNvSpPr>
          <p:nvPr/>
        </p:nvSpPr>
        <p:spPr>
          <a:xfrm>
            <a:off x="632435" y="2740082"/>
            <a:ext cx="7772400" cy="1159856"/>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3200" dirty="0" smtClean="0">
                <a:solidFill>
                  <a:srgbClr val="2C95DD"/>
                </a:solidFill>
              </a:rPr>
              <a:t>Do we get started</a:t>
            </a:r>
            <a:endParaRPr lang="en" sz="3200" dirty="0">
              <a:solidFill>
                <a:srgbClr val="2C95DD"/>
              </a:solidFill>
            </a:endParaRPr>
          </a:p>
        </p:txBody>
      </p:sp>
    </p:spTree>
    <p:extLst>
      <p:ext uri="{BB962C8B-B14F-4D97-AF65-F5344CB8AC3E}">
        <p14:creationId xmlns:p14="http://schemas.microsoft.com/office/powerpoint/2010/main" val="18151186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338" y="880617"/>
            <a:ext cx="2186921" cy="3256311"/>
          </a:xfrm>
          <a:prstGeom prst="rect">
            <a:avLst/>
          </a:prstGeom>
        </p:spPr>
      </p:pic>
      <p:pic>
        <p:nvPicPr>
          <p:cNvPr id="5" name="Picture 4"/>
          <p:cNvPicPr>
            <a:picLocks noChangeAspect="1"/>
          </p:cNvPicPr>
          <p:nvPr/>
        </p:nvPicPr>
        <p:blipFill>
          <a:blip r:embed="rId3"/>
          <a:stretch>
            <a:fillRect/>
          </a:stretch>
        </p:blipFill>
        <p:spPr>
          <a:xfrm>
            <a:off x="4394823" y="880617"/>
            <a:ext cx="2257708" cy="3256311"/>
          </a:xfrm>
          <a:prstGeom prst="rect">
            <a:avLst/>
          </a:prstGeom>
        </p:spPr>
      </p:pic>
      <p:sp>
        <p:nvSpPr>
          <p:cNvPr id="6" name="Rectangle 5"/>
          <p:cNvSpPr/>
          <p:nvPr/>
        </p:nvSpPr>
        <p:spPr>
          <a:xfrm>
            <a:off x="1733131" y="4143055"/>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4394823" y="4143055"/>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a:t>
            </a:r>
            <a:endParaRPr lang="en" sz="2400" dirty="0">
              <a:solidFill>
                <a:srgbClr val="FFFFFF"/>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001520" y="858400"/>
            <a:ext cx="5059680" cy="3662875"/>
          </a:xfrm>
          <a:prstGeom prst="rect">
            <a:avLst/>
          </a:prstGeom>
          <a:solidFill>
            <a:srgbClr val="ADC42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Build - http://start.spring.io</a:t>
            </a:r>
            <a:endParaRPr lang="en" sz="2400" baseline="30000" dirty="0">
              <a:solidFill>
                <a:srgbClr val="FFFFFF"/>
              </a:solidFill>
            </a:endParaRPr>
          </a:p>
        </p:txBody>
      </p:sp>
      <p:pic>
        <p:nvPicPr>
          <p:cNvPr id="3" name="Picture 2"/>
          <p:cNvPicPr>
            <a:picLocks noChangeAspect="1"/>
          </p:cNvPicPr>
          <p:nvPr/>
        </p:nvPicPr>
        <p:blipFill>
          <a:blip r:embed="rId2"/>
          <a:stretch>
            <a:fillRect/>
          </a:stretch>
        </p:blipFill>
        <p:spPr>
          <a:xfrm>
            <a:off x="2103120" y="953207"/>
            <a:ext cx="4874895" cy="3470177"/>
          </a:xfrm>
          <a:prstGeom prst="rect">
            <a:avLst/>
          </a:prstGeom>
        </p:spPr>
      </p:pic>
    </p:spTree>
    <p:extLst>
      <p:ext uri="{BB962C8B-B14F-4D97-AF65-F5344CB8AC3E}">
        <p14:creationId xmlns:p14="http://schemas.microsoft.com/office/powerpoint/2010/main" val="1359503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34</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35</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325437"/>
            <a:ext cx="8410499" cy="460500"/>
          </a:xfrm>
          <a:prstGeom prst="rect">
            <a:avLst/>
          </a:prstGeom>
        </p:spPr>
        <p:txBody>
          <a:bodyPr lIns="91425" tIns="91425" rIns="91425" bIns="91425" anchor="t" anchorCtr="0">
            <a:noAutofit/>
          </a:bodyPr>
          <a:lstStyle/>
          <a:p>
            <a:pPr lvl="0" rtl="0">
              <a:spcBef>
                <a:spcPts val="0"/>
              </a:spcBef>
              <a:buNone/>
            </a:pPr>
            <a:r>
              <a:rPr lang="en-US" sz="2800" dirty="0" smtClean="0">
                <a:solidFill>
                  <a:srgbClr val="FFFFFF"/>
                </a:solidFill>
              </a:rPr>
              <a:t>Anatomy of a Cloud Native Platform</a:t>
            </a:r>
            <a:endParaRPr lang="en" sz="2800" dirty="0">
              <a:solidFill>
                <a:srgbClr val="FFFFFF"/>
              </a:solidFill>
            </a:endParaRPr>
          </a:p>
        </p:txBody>
      </p:sp>
      <p:sp>
        <p:nvSpPr>
          <p:cNvPr id="10" name="Rectangle 9"/>
          <p:cNvSpPr/>
          <p:nvPr/>
        </p:nvSpPr>
        <p:spPr>
          <a:xfrm>
            <a:off x="2887560" y="2078077"/>
            <a:ext cx="3667916" cy="307777"/>
          </a:xfrm>
          <a:prstGeom prst="rect">
            <a:avLst/>
          </a:prstGeom>
        </p:spPr>
        <p:txBody>
          <a:bodyPr wrap="none">
            <a:spAutoFit/>
          </a:bodyPr>
          <a:lstStyle/>
          <a:p>
            <a:r>
              <a:rPr lang="en-US" dirty="0" smtClean="0">
                <a:solidFill>
                  <a:schemeClr val="bg1"/>
                </a:solidFill>
              </a:rPr>
              <a:t>Application coordination boilerplate patterns</a:t>
            </a:r>
            <a:endParaRPr lang="en-US" dirty="0">
              <a:solidFill>
                <a:schemeClr val="bg1"/>
              </a:solidFill>
            </a:endParaRPr>
          </a:p>
        </p:txBody>
      </p:sp>
      <p:sp>
        <p:nvSpPr>
          <p:cNvPr id="7" name="Rectangle 6"/>
          <p:cNvSpPr/>
          <p:nvPr/>
        </p:nvSpPr>
        <p:spPr>
          <a:xfrm>
            <a:off x="2874192" y="2780956"/>
            <a:ext cx="3757684" cy="307777"/>
          </a:xfrm>
          <a:prstGeom prst="rect">
            <a:avLst/>
          </a:prstGeom>
        </p:spPr>
        <p:txBody>
          <a:bodyPr wrap="none">
            <a:spAutoFit/>
          </a:bodyPr>
          <a:lstStyle/>
          <a:p>
            <a:r>
              <a:rPr lang="en-US" dirty="0" smtClean="0">
                <a:solidFill>
                  <a:schemeClr val="bg1"/>
                </a:solidFill>
              </a:rPr>
              <a:t>Application Configuration boilerplate patterns</a:t>
            </a:r>
            <a:endParaRPr lang="en-US" dirty="0">
              <a:solidFill>
                <a:schemeClr val="bg1"/>
              </a:solidFill>
            </a:endParaRPr>
          </a:p>
        </p:txBody>
      </p:sp>
      <p:sp>
        <p:nvSpPr>
          <p:cNvPr id="11" name="Rectangle 10"/>
          <p:cNvSpPr/>
          <p:nvPr/>
        </p:nvSpPr>
        <p:spPr>
          <a:xfrm>
            <a:off x="2916207" y="3546395"/>
            <a:ext cx="2639878" cy="307777"/>
          </a:xfrm>
          <a:prstGeom prst="rect">
            <a:avLst/>
          </a:prstGeom>
        </p:spPr>
        <p:txBody>
          <a:bodyPr wrap="none">
            <a:spAutoFit/>
          </a:bodyPr>
          <a:lstStyle/>
          <a:p>
            <a:r>
              <a:rPr lang="en-US" dirty="0" smtClean="0">
                <a:solidFill>
                  <a:schemeClr val="bg1"/>
                </a:solidFill>
              </a:rPr>
              <a:t>Application boilerplate patterns </a:t>
            </a:r>
            <a:endParaRPr lang="en-US" dirty="0">
              <a:solidFill>
                <a:schemeClr val="bg1"/>
              </a:solidFill>
            </a:endParaRPr>
          </a:p>
        </p:txBody>
      </p:sp>
      <p:sp>
        <p:nvSpPr>
          <p:cNvPr id="13" name="Rectangle 12"/>
          <p:cNvSpPr/>
          <p:nvPr/>
        </p:nvSpPr>
        <p:spPr>
          <a:xfrm>
            <a:off x="2902839" y="1064119"/>
            <a:ext cx="4834902" cy="523220"/>
          </a:xfrm>
          <a:prstGeom prst="rect">
            <a:avLst/>
          </a:prstGeom>
        </p:spPr>
        <p:txBody>
          <a:bodyPr wrap="none">
            <a:spAutoFit/>
          </a:bodyPr>
          <a:lstStyle/>
          <a:p>
            <a:r>
              <a:rPr lang="en-US" dirty="0" smtClean="0">
                <a:solidFill>
                  <a:schemeClr val="bg1"/>
                </a:solidFill>
              </a:rPr>
              <a:t>Deployment and operations boilerplate patterns </a:t>
            </a:r>
          </a:p>
          <a:p>
            <a:r>
              <a:rPr lang="en-US" dirty="0" smtClean="0">
                <a:solidFill>
                  <a:schemeClr val="bg1"/>
                </a:solidFill>
              </a:rPr>
              <a:t>(provisioning, deploy, security, logging, data services, etc.)</a:t>
            </a:r>
            <a:endParaRPr lang="en-US" dirty="0">
              <a:solidFill>
                <a:schemeClr val="bg1"/>
              </a:solidFill>
            </a:endParaRPr>
          </a:p>
        </p:txBody>
      </p:sp>
      <p:sp>
        <p:nvSpPr>
          <p:cNvPr id="18" name="Shape 281"/>
          <p:cNvSpPr/>
          <p:nvPr/>
        </p:nvSpPr>
        <p:spPr>
          <a:xfrm>
            <a:off x="2728857" y="1059974"/>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9" name="Rectangle 18"/>
          <p:cNvSpPr/>
          <p:nvPr/>
        </p:nvSpPr>
        <p:spPr>
          <a:xfrm rot="16200000">
            <a:off x="2245964" y="1377451"/>
            <a:ext cx="623864" cy="307777"/>
          </a:xfrm>
          <a:prstGeom prst="rect">
            <a:avLst/>
          </a:prstGeom>
        </p:spPr>
        <p:txBody>
          <a:bodyPr wrap="none">
            <a:spAutoFit/>
          </a:bodyPr>
          <a:lstStyle/>
          <a:p>
            <a:r>
              <a:rPr lang="en-US" dirty="0" smtClean="0">
                <a:solidFill>
                  <a:srgbClr val="008881"/>
                </a:solidFill>
              </a:rPr>
              <a:t>PaaS</a:t>
            </a:r>
            <a:endParaRPr lang="en-US" dirty="0">
              <a:solidFill>
                <a:srgbClr val="008881"/>
              </a:solidFill>
            </a:endParaRPr>
          </a:p>
        </p:txBody>
      </p:sp>
      <p:sp>
        <p:nvSpPr>
          <p:cNvPr id="20" name="Shape 281"/>
          <p:cNvSpPr/>
          <p:nvPr/>
        </p:nvSpPr>
        <p:spPr>
          <a:xfrm>
            <a:off x="2729745" y="2302682"/>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1" name="Rectangle 20"/>
          <p:cNvSpPr/>
          <p:nvPr/>
        </p:nvSpPr>
        <p:spPr>
          <a:xfrm rot="16200000">
            <a:off x="2154213" y="3007429"/>
            <a:ext cx="843287" cy="307777"/>
          </a:xfrm>
          <a:prstGeom prst="rect">
            <a:avLst/>
          </a:prstGeom>
        </p:spPr>
        <p:txBody>
          <a:bodyPr wrap="none">
            <a:spAutoFit/>
          </a:bodyPr>
          <a:lstStyle/>
          <a:p>
            <a:r>
              <a:rPr lang="en-US" dirty="0" smtClean="0">
                <a:solidFill>
                  <a:srgbClr val="008881"/>
                </a:solidFill>
              </a:rPr>
              <a:t>Desktop</a:t>
            </a:r>
            <a:endParaRPr lang="en-US" dirty="0">
              <a:solidFill>
                <a:srgbClr val="008881"/>
              </a:solidFill>
            </a:endParaRPr>
          </a:p>
        </p:txBody>
      </p:sp>
      <p:pic>
        <p:nvPicPr>
          <p:cNvPr id="5" name="Picture 4"/>
          <p:cNvPicPr>
            <a:picLocks noChangeAspect="1"/>
          </p:cNvPicPr>
          <p:nvPr/>
        </p:nvPicPr>
        <p:blipFill>
          <a:blip r:embed="rId3"/>
          <a:stretch>
            <a:fillRect/>
          </a:stretch>
        </p:blipFill>
        <p:spPr>
          <a:xfrm>
            <a:off x="1410415" y="3741355"/>
            <a:ext cx="468846" cy="465840"/>
          </a:xfrm>
          <a:prstGeom prst="rect">
            <a:avLst/>
          </a:prstGeom>
        </p:spPr>
      </p:pic>
      <p:pic>
        <p:nvPicPr>
          <p:cNvPr id="16" name="Picture 15"/>
          <p:cNvPicPr>
            <a:picLocks noChangeAspect="1"/>
          </p:cNvPicPr>
          <p:nvPr/>
        </p:nvPicPr>
        <p:blipFill>
          <a:blip r:embed="rId4"/>
          <a:stretch>
            <a:fillRect/>
          </a:stretch>
        </p:blipFill>
        <p:spPr>
          <a:xfrm>
            <a:off x="991465" y="2333563"/>
            <a:ext cx="1370587" cy="459960"/>
          </a:xfrm>
          <a:prstGeom prst="rect">
            <a:avLst/>
          </a:prstGeom>
        </p:spPr>
      </p:pic>
      <p:pic>
        <p:nvPicPr>
          <p:cNvPr id="17" name="Picture 16"/>
          <p:cNvPicPr>
            <a:picLocks noChangeAspect="1"/>
          </p:cNvPicPr>
          <p:nvPr/>
        </p:nvPicPr>
        <p:blipFill>
          <a:blip r:embed="rId5"/>
          <a:stretch>
            <a:fillRect/>
          </a:stretch>
        </p:blipFill>
        <p:spPr>
          <a:xfrm>
            <a:off x="1290065" y="1067159"/>
            <a:ext cx="743035" cy="743035"/>
          </a:xfrm>
          <a:prstGeom prst="rect">
            <a:avLst/>
          </a:prstGeom>
        </p:spPr>
      </p:pic>
      <p:pic>
        <p:nvPicPr>
          <p:cNvPr id="24" name="Picture 23"/>
          <p:cNvPicPr>
            <a:picLocks noChangeAspect="1"/>
          </p:cNvPicPr>
          <p:nvPr/>
        </p:nvPicPr>
        <p:blipFill>
          <a:blip r:embed="rId6"/>
          <a:stretch>
            <a:fillRect/>
          </a:stretch>
        </p:blipFill>
        <p:spPr>
          <a:xfrm>
            <a:off x="1102604" y="2974145"/>
            <a:ext cx="1085860" cy="485401"/>
          </a:xfrm>
          <a:prstGeom prst="rect">
            <a:avLst/>
          </a:prstGeom>
        </p:spPr>
      </p:pic>
      <p:pic>
        <p:nvPicPr>
          <p:cNvPr id="30" name="Picture 29"/>
          <p:cNvPicPr>
            <a:picLocks noChangeAspect="1"/>
          </p:cNvPicPr>
          <p:nvPr/>
        </p:nvPicPr>
        <p:blipFill>
          <a:blip r:embed="rId7"/>
          <a:stretch>
            <a:fillRect/>
          </a:stretch>
        </p:blipFill>
        <p:spPr>
          <a:xfrm>
            <a:off x="1343572" y="1904160"/>
            <a:ext cx="590624" cy="590624"/>
          </a:xfrm>
          <a:prstGeom prst="rect">
            <a:avLst/>
          </a:prstGeom>
        </p:spPr>
      </p:pic>
      <p:sp>
        <p:nvSpPr>
          <p:cNvPr id="32" name="Rectangle 31"/>
          <p:cNvSpPr/>
          <p:nvPr/>
        </p:nvSpPr>
        <p:spPr>
          <a:xfrm>
            <a:off x="2967862" y="2398621"/>
            <a:ext cx="1222610" cy="307777"/>
          </a:xfrm>
          <a:prstGeom prst="rect">
            <a:avLst/>
          </a:prstGeom>
        </p:spPr>
        <p:txBody>
          <a:bodyPr wrap="none">
            <a:spAutoFit/>
          </a:bodyPr>
          <a:lstStyle/>
          <a:p>
            <a:r>
              <a:rPr lang="en-US" dirty="0" smtClean="0">
                <a:solidFill>
                  <a:srgbClr val="5BA829"/>
                </a:solidFill>
              </a:rPr>
              <a:t>Spring Cloud</a:t>
            </a:r>
            <a:endParaRPr lang="en-US" dirty="0">
              <a:solidFill>
                <a:srgbClr val="5BA829"/>
              </a:solidFill>
            </a:endParaRPr>
          </a:p>
        </p:txBody>
      </p:sp>
      <p:sp>
        <p:nvSpPr>
          <p:cNvPr id="35" name="Rectangle 34"/>
          <p:cNvSpPr/>
          <p:nvPr/>
        </p:nvSpPr>
        <p:spPr>
          <a:xfrm>
            <a:off x="2967862" y="3203872"/>
            <a:ext cx="1122848" cy="307777"/>
          </a:xfrm>
          <a:prstGeom prst="rect">
            <a:avLst/>
          </a:prstGeom>
        </p:spPr>
        <p:txBody>
          <a:bodyPr wrap="none">
            <a:spAutoFit/>
          </a:bodyPr>
          <a:lstStyle/>
          <a:p>
            <a:r>
              <a:rPr lang="en-US" dirty="0" smtClean="0">
                <a:solidFill>
                  <a:srgbClr val="5BA829"/>
                </a:solidFill>
              </a:rPr>
              <a:t>Spring Boot</a:t>
            </a:r>
            <a:endParaRPr lang="en-US" dirty="0">
              <a:solidFill>
                <a:srgbClr val="5BA829"/>
              </a:solidFill>
            </a:endParaRPr>
          </a:p>
        </p:txBody>
      </p:sp>
      <p:sp>
        <p:nvSpPr>
          <p:cNvPr id="36" name="Rectangle 35"/>
          <p:cNvSpPr/>
          <p:nvPr/>
        </p:nvSpPr>
        <p:spPr>
          <a:xfrm>
            <a:off x="2977411" y="3899418"/>
            <a:ext cx="943049" cy="307777"/>
          </a:xfrm>
          <a:prstGeom prst="rect">
            <a:avLst/>
          </a:prstGeom>
        </p:spPr>
        <p:txBody>
          <a:bodyPr wrap="none">
            <a:spAutoFit/>
          </a:bodyPr>
          <a:lstStyle/>
          <a:p>
            <a:r>
              <a:rPr lang="en-US" dirty="0" smtClean="0">
                <a:solidFill>
                  <a:srgbClr val="5BA829"/>
                </a:solidFill>
              </a:rPr>
              <a:t>Spring IO</a:t>
            </a:r>
            <a:endParaRPr lang="en-US" dirty="0">
              <a:solidFill>
                <a:srgbClr val="5BA829"/>
              </a:solidFill>
            </a:endParaRPr>
          </a:p>
        </p:txBody>
      </p:sp>
      <p:cxnSp>
        <p:nvCxnSpPr>
          <p:cNvPr id="37" name="Straight Connector 36"/>
          <p:cNvCxnSpPr/>
          <p:nvPr/>
        </p:nvCxnSpPr>
        <p:spPr>
          <a:xfrm>
            <a:off x="2721334" y="1852519"/>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729745" y="2753110"/>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15391" y="3539364"/>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2977411" y="1544742"/>
            <a:ext cx="1967205" cy="307777"/>
          </a:xfrm>
          <a:prstGeom prst="rect">
            <a:avLst/>
          </a:prstGeom>
        </p:spPr>
        <p:txBody>
          <a:bodyPr wrap="none">
            <a:spAutoFit/>
          </a:bodyPr>
          <a:lstStyle/>
          <a:p>
            <a:r>
              <a:rPr lang="en-US" dirty="0" smtClean="0">
                <a:solidFill>
                  <a:srgbClr val="5BA829"/>
                </a:solidFill>
              </a:rPr>
              <a:t>Pivotal Cloud Foundry</a:t>
            </a:r>
            <a:endParaRPr lang="en-US" dirty="0">
              <a:solidFill>
                <a:srgbClr val="5BA829"/>
              </a:solidFill>
            </a:endParaRPr>
          </a:p>
        </p:txBody>
      </p:sp>
    </p:spTree>
    <p:extLst>
      <p:ext uri="{BB962C8B-B14F-4D97-AF65-F5344CB8AC3E}">
        <p14:creationId xmlns:p14="http://schemas.microsoft.com/office/powerpoint/2010/main" val="17771879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dissolve">
                                      <p:cBhvr>
                                        <p:cTn id="19" dur="500"/>
                                        <p:tgtEl>
                                          <p:spTgt spid="3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dissolve">
                                      <p:cBhvr>
                                        <p:cTn id="28" dur="500"/>
                                        <p:tgtEl>
                                          <p:spTgt spid="3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dissolv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81412" y="344392"/>
            <a:ext cx="3813129" cy="4071769"/>
          </a:xfrm>
        </p:spPr>
        <p:txBody>
          <a:bodyPr/>
          <a:lstStyle/>
          <a:p>
            <a:r>
              <a:rPr lang="en-US" dirty="0" smtClean="0"/>
              <a:t>A cloud platform enables continuous delivery speed by standardizing and automating as much as possible</a:t>
            </a:r>
            <a:endParaRPr lang="en-US" dirty="0"/>
          </a:p>
        </p:txBody>
      </p:sp>
      <p:pic>
        <p:nvPicPr>
          <p:cNvPr id="4" name="Picture 3" descr="cloud-native-diagr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0366" y="47385"/>
            <a:ext cx="4767200" cy="4555105"/>
          </a:xfrm>
          <a:prstGeom prst="rect">
            <a:avLst/>
          </a:prstGeom>
        </p:spPr>
      </p:pic>
    </p:spTree>
    <p:extLst>
      <p:ext uri="{BB962C8B-B14F-4D97-AF65-F5344CB8AC3E}">
        <p14:creationId xmlns:p14="http://schemas.microsoft.com/office/powerpoint/2010/main" val="2194908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78720</TotalTime>
  <Words>1622</Words>
  <Application>Microsoft Macintosh PowerPoint</Application>
  <PresentationFormat>On-screen Show (16:9)</PresentationFormat>
  <Paragraphs>344</Paragraphs>
  <Slides>38</Slides>
  <Notes>34</Notes>
  <HiddenSlides>2</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Pivotal_interim_040113_template_</vt:lpstr>
      <vt:lpstr>Custom Theme</vt:lpstr>
      <vt:lpstr>Cloud Native Enterprise</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Twelve-Factor Apps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platform</vt:lpstr>
      <vt:lpstr>PowerPoint Presentation</vt:lpstr>
      <vt:lpstr>1. Application Framework</vt:lpstr>
      <vt:lpstr>PowerPoint Presentation</vt:lpstr>
      <vt:lpstr>Companies want to be fast like Netflix</vt:lpstr>
      <vt:lpstr>PowerPoint Presentation</vt:lpstr>
      <vt:lpstr>It Takes a Platform</vt:lpstr>
      <vt:lpstr>PowerPoint Presentation</vt:lpstr>
      <vt:lpstr>PowerPoint Presentation</vt:lpstr>
      <vt:lpstr>Read</vt:lpstr>
      <vt:lpstr>Build - http://start.spring.io</vt:lpstr>
      <vt:lpstr>Foundations</vt:lpstr>
      <vt:lpstr>Foundations</vt:lpstr>
      <vt:lpstr>PowerPoint Presentation</vt:lpstr>
      <vt:lpstr>Anatomy of a Cloud Native Platform</vt:lpstr>
      <vt:lpstr>A cloud platform enables continuous delivery speed by standardizing and automating as much as possible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Tony Akin</cp:lastModifiedBy>
  <cp:revision>345</cp:revision>
  <dcterms:modified xsi:type="dcterms:W3CDTF">2015-10-30T18:13:40Z</dcterms:modified>
</cp:coreProperties>
</file>